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8" r:id="rId17"/>
    <p:sldId id="279" r:id="rId18"/>
    <p:sldId id="280" r:id="rId19"/>
    <p:sldId id="283" r:id="rId20"/>
    <p:sldId id="284" r:id="rId21"/>
    <p:sldId id="285" r:id="rId22"/>
    <p:sldId id="292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6" r:id="rId35"/>
    <p:sldId id="307" r:id="rId36"/>
    <p:sldId id="308" r:id="rId37"/>
    <p:sldId id="309" r:id="rId38"/>
    <p:sldId id="311" r:id="rId39"/>
    <p:sldId id="312" r:id="rId40"/>
    <p:sldId id="313" r:id="rId41"/>
    <p:sldId id="314" r:id="rId42"/>
    <p:sldId id="316" r:id="rId43"/>
    <p:sldId id="317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2313" y="209550"/>
            <a:ext cx="11164887" cy="1977031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sz="3300" b="1" dirty="0" smtClean="0"/>
              <a:t>LECTURE</a:t>
            </a:r>
            <a:br>
              <a:rPr lang="es-MX" sz="3300" b="1" dirty="0" smtClean="0"/>
            </a:br>
            <a:r>
              <a:rPr lang="es-MX" sz="3300" b="1" dirty="0" smtClean="0"/>
              <a:t>TEACHING ABOUT LIFE IN SCHOOLS</a:t>
            </a:r>
            <a:r>
              <a:rPr lang="es-MX" sz="3300" b="1" i="1" dirty="0" smtClean="0"/>
              <a:t/>
            </a:r>
            <a:br>
              <a:rPr lang="es-MX" sz="3300" b="1" i="1" dirty="0" smtClean="0"/>
            </a:br>
            <a:r>
              <a:rPr lang="es-MX" sz="3300" i="1" dirty="0" smtClean="0"/>
              <a:t>“ENSEÑANDO ACERCA DE LA VIDA EN LAS ESCUELAS”</a:t>
            </a:r>
            <a:endParaRPr lang="es-MX" sz="3300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55763" y="6078788"/>
            <a:ext cx="8915399" cy="779212"/>
          </a:xfrm>
        </p:spPr>
        <p:txBody>
          <a:bodyPr>
            <a:normAutofit/>
          </a:bodyPr>
          <a:lstStyle/>
          <a:p>
            <a:pPr algn="ctr"/>
            <a:r>
              <a:rPr lang="es-MX" sz="3200" dirty="0" smtClean="0"/>
              <a:t>Dr. Peter Lawrence McLaren</a:t>
            </a:r>
            <a:endParaRPr lang="es-MX" sz="3200" dirty="0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667" y="2410046"/>
            <a:ext cx="3001483" cy="32859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588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51527" y="154546"/>
            <a:ext cx="9984905" cy="5241521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Los maestros a menudo caen en la trampa de definir el éxito en simples términos de la </a:t>
            </a:r>
            <a:r>
              <a:rPr lang="es-MX" sz="2800" dirty="0" smtClean="0"/>
              <a:t>exactitud ideológica </a:t>
            </a:r>
            <a:r>
              <a:rPr lang="es-MX" sz="2800" dirty="0"/>
              <a:t>de lo que enseñan. </a:t>
            </a:r>
            <a:r>
              <a:rPr lang="es-MX" sz="2800" dirty="0" err="1"/>
              <a:t>Giroux</a:t>
            </a:r>
            <a:r>
              <a:rPr lang="es-MX" sz="2800" dirty="0"/>
              <a:t> ofrece el ejemplo </a:t>
            </a:r>
            <a:r>
              <a:rPr lang="es-MX" sz="2800" dirty="0" smtClean="0"/>
              <a:t>de una </a:t>
            </a:r>
            <a:r>
              <a:rPr lang="es-MX" sz="2800" dirty="0"/>
              <a:t>maestra de clase media que está horrorizada por el descarado sexismo </a:t>
            </a:r>
            <a:r>
              <a:rPr lang="es-MX" sz="2800" dirty="0" smtClean="0"/>
              <a:t>exhibido por </a:t>
            </a:r>
            <a:r>
              <a:rPr lang="es-MX" sz="2800" dirty="0"/>
              <a:t>sus estudiantes varones. Predeciblemente, la maestra presenta a sus </a:t>
            </a:r>
            <a:r>
              <a:rPr lang="es-MX" sz="2800" dirty="0" smtClean="0"/>
              <a:t>estudiantes una </a:t>
            </a:r>
            <a:r>
              <a:rPr lang="es-MX" sz="2800" dirty="0"/>
              <a:t>variedad de folletos feministas, películas y otros materiales curriculares. </a:t>
            </a:r>
            <a:r>
              <a:rPr lang="es-MX" sz="2800" dirty="0" smtClean="0"/>
              <a:t>No obstante</a:t>
            </a:r>
            <a:r>
              <a:rPr lang="es-MX" sz="2800" dirty="0"/>
              <a:t>, en lugar de responder con interés y gratitud a su iluminación política, </a:t>
            </a:r>
            <a:r>
              <a:rPr lang="es-MX" sz="2800" dirty="0" smtClean="0"/>
              <a:t>los estudiantes </a:t>
            </a:r>
            <a:r>
              <a:rPr lang="es-MX" sz="2800" dirty="0"/>
              <a:t>muestran desprecio y resistencia.</a:t>
            </a:r>
            <a:endParaRPr lang="es-MX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431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96029" y="897229"/>
            <a:ext cx="8915400" cy="4189926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La maestra queda desconcertada; </a:t>
            </a:r>
            <a:r>
              <a:rPr lang="es-MX" sz="2800" dirty="0" smtClean="0"/>
              <a:t>el sexismo </a:t>
            </a:r>
            <a:r>
              <a:rPr lang="es-MX" sz="2800" dirty="0"/>
              <a:t>de los estudiantes parece sólo un refuerzo adicional. Como señala </a:t>
            </a:r>
            <a:r>
              <a:rPr lang="es-MX" sz="2800" dirty="0" err="1"/>
              <a:t>Giroux</a:t>
            </a:r>
            <a:r>
              <a:rPr lang="es-MX" sz="2800" dirty="0"/>
              <a:t>, </a:t>
            </a:r>
            <a:r>
              <a:rPr lang="es-MX" sz="2800" dirty="0" smtClean="0"/>
              <a:t>la maestra </a:t>
            </a:r>
            <a:r>
              <a:rPr lang="es-MX" sz="2800" dirty="0"/>
              <a:t>"asume falsamente la naturaleza evidente en sí misma" de su posición </a:t>
            </a:r>
            <a:r>
              <a:rPr lang="es-MX" sz="2800" dirty="0" smtClean="0"/>
              <a:t>como correcta</a:t>
            </a:r>
            <a:r>
              <a:rPr lang="es-MX" sz="2800" dirty="0"/>
              <a:t>; ha rehusado permitir que los estudiantes "digan sus propias </a:t>
            </a:r>
            <a:r>
              <a:rPr lang="es-MX" sz="2800" dirty="0" smtClean="0"/>
              <a:t>historias, presenten </a:t>
            </a:r>
            <a:r>
              <a:rPr lang="es-MX" sz="2800" dirty="0"/>
              <a:t>y entonces cuestionen la experiencia que traen al juego".</a:t>
            </a:r>
          </a:p>
        </p:txBody>
      </p:sp>
    </p:spTree>
    <p:extLst>
      <p:ext uri="{BB962C8B-B14F-4D97-AF65-F5344CB8AC3E}">
        <p14:creationId xmlns:p14="http://schemas.microsoft.com/office/powerpoint/2010/main" val="376058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76334" y="755561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s-MX" sz="2800" dirty="0"/>
              <a:t>Ella también </a:t>
            </a:r>
            <a:r>
              <a:rPr lang="es-MX" sz="2800" dirty="0" smtClean="0"/>
              <a:t>negó a </a:t>
            </a:r>
            <a:r>
              <a:rPr lang="es-MX" sz="2800" dirty="0"/>
              <a:t>sus estudiantes una oportunidad para cuestionar el sexismo como una </a:t>
            </a:r>
            <a:r>
              <a:rPr lang="es-MX" sz="2800" dirty="0" smtClean="0"/>
              <a:t>experiencia problemática</a:t>
            </a:r>
            <a:r>
              <a:rPr lang="es-MX" sz="2800" dirty="0"/>
              <a:t>; ella está, en otras palabras, diciéndoles simplemente una vez más </a:t>
            </a:r>
            <a:r>
              <a:rPr lang="es-MX" sz="2800" dirty="0" smtClean="0"/>
              <a:t>qué pensar</a:t>
            </a:r>
            <a:r>
              <a:rPr lang="es-MX" sz="2800" dirty="0"/>
              <a:t>, tal como la autoridad institucional de clase media lo </a:t>
            </a:r>
            <a:r>
              <a:rPr lang="es-MX" sz="2800" dirty="0" smtClean="0"/>
              <a:t>hace.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197456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67436" y="128788"/>
            <a:ext cx="9328083" cy="4919730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Sharon </a:t>
            </a:r>
            <a:r>
              <a:rPr lang="es-MX" sz="2800" dirty="0" err="1"/>
              <a:t>Welch</a:t>
            </a:r>
            <a:r>
              <a:rPr lang="es-MX" sz="2800" dirty="0"/>
              <a:t> sostiene que la preocupación más importante en la enseñanza </a:t>
            </a:r>
            <a:r>
              <a:rPr lang="es-MX" sz="2800" dirty="0" smtClean="0"/>
              <a:t>es apoyar </a:t>
            </a:r>
            <a:r>
              <a:rPr lang="es-MX" sz="2800" dirty="0"/>
              <a:t>el proceso de teorización y no meramente exponer las ideas correctas. </a:t>
            </a:r>
            <a:r>
              <a:rPr lang="es-MX" sz="2800" dirty="0" smtClean="0"/>
              <a:t>Además señala </a:t>
            </a:r>
            <a:r>
              <a:rPr lang="es-MX" sz="2800" dirty="0"/>
              <a:t>la trampa inherente en la teoría de la enseñanza: que la teoría puede </a:t>
            </a:r>
            <a:r>
              <a:rPr lang="es-MX" sz="2800" dirty="0" smtClean="0"/>
              <a:t>funcionar como </a:t>
            </a:r>
            <a:r>
              <a:rPr lang="es-MX" sz="2800" dirty="0"/>
              <a:t>una forma de control social. Por ejemplo, los maestros a menudo reciben </a:t>
            </a:r>
            <a:r>
              <a:rPr lang="es-MX" sz="2800" dirty="0" smtClean="0"/>
              <a:t>las ideas </a:t>
            </a:r>
            <a:r>
              <a:rPr lang="es-MX" sz="2800" dirty="0"/>
              <a:t>de los estudiantes recordando con petulancia que esas ideas no son nuevas, </a:t>
            </a:r>
            <a:r>
              <a:rPr lang="es-MX" sz="2800" dirty="0" smtClean="0"/>
              <a:t>que han </a:t>
            </a:r>
            <a:r>
              <a:rPr lang="es-MX" sz="2800" dirty="0"/>
              <a:t>sido formuladas mucho tiempo antes casi siempre con mucha mayor sofisticación</a:t>
            </a:r>
            <a:r>
              <a:rPr lang="es-MX" sz="2800" dirty="0" smtClean="0"/>
              <a:t>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90913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18952" y="-1"/>
            <a:ext cx="9534145" cy="6233375"/>
          </a:xfrm>
        </p:spPr>
        <p:txBody>
          <a:bodyPr>
            <a:noAutofit/>
          </a:bodyPr>
          <a:lstStyle/>
          <a:p>
            <a:pPr lvl="0" algn="just">
              <a:buClr>
                <a:srgbClr val="E78712"/>
              </a:buClr>
            </a:pPr>
            <a:r>
              <a:rPr lang="es-MX" sz="2800" dirty="0"/>
              <a:t>También con frecuencia los maestros enseñan la teoría sólo en su forma final, en lugar de moverse por los complejos procesos de producción de las ideas.</a:t>
            </a:r>
          </a:p>
          <a:p>
            <a:pPr algn="just"/>
            <a:r>
              <a:rPr lang="es-MX" sz="2800" dirty="0" err="1"/>
              <a:t>Welch</a:t>
            </a:r>
            <a:r>
              <a:rPr lang="es-MX" sz="2800" dirty="0"/>
              <a:t> invita a </a:t>
            </a:r>
            <a:r>
              <a:rPr lang="es-MX" sz="2800" dirty="0" smtClean="0"/>
              <a:t>los profesores </a:t>
            </a:r>
            <a:r>
              <a:rPr lang="es-MX" sz="2800" dirty="0"/>
              <a:t>a usar la técnica elemental de "reinventar la rueda": "dar a los </a:t>
            </a:r>
            <a:r>
              <a:rPr lang="es-MX" sz="2800" dirty="0" smtClean="0"/>
              <a:t>estudiantes los </a:t>
            </a:r>
            <a:r>
              <a:rPr lang="es-MX" sz="2800" dirty="0"/>
              <a:t>problemas que condujeron a la creación de la fórmula para encontrar el área de </a:t>
            </a:r>
            <a:r>
              <a:rPr lang="es-MX" sz="2800" dirty="0" smtClean="0"/>
              <a:t>un rectángulo</a:t>
            </a:r>
            <a:r>
              <a:rPr lang="es-MX" sz="2800" dirty="0"/>
              <a:t>, el volumen de una caja. Al encontrar las fórmulas por ellos </a:t>
            </a:r>
            <a:r>
              <a:rPr lang="es-MX" sz="2800" dirty="0" smtClean="0"/>
              <a:t>mismos comprenderán </a:t>
            </a:r>
            <a:r>
              <a:rPr lang="es-MX" sz="2800" dirty="0"/>
              <a:t>la teoría matemática más profundamente y, como un efecto no </a:t>
            </a:r>
            <a:r>
              <a:rPr lang="es-MX" sz="2800" dirty="0" smtClean="0"/>
              <a:t>tan incidental</a:t>
            </a:r>
            <a:r>
              <a:rPr lang="es-MX" sz="2800" dirty="0"/>
              <a:t>, a ganar confianza [...] como pensadores.</a:t>
            </a:r>
          </a:p>
        </p:txBody>
      </p:sp>
    </p:spTree>
    <p:extLst>
      <p:ext uri="{BB962C8B-B14F-4D97-AF65-F5344CB8AC3E}">
        <p14:creationId xmlns:p14="http://schemas.microsoft.com/office/powerpoint/2010/main" val="1499677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5267" y="257577"/>
            <a:ext cx="9632839" cy="4159696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Ciertamente, los estudiantes deberían en ocasiones ser invitados y alentados </a:t>
            </a:r>
            <a:r>
              <a:rPr lang="es-MX" sz="2800" dirty="0" smtClean="0"/>
              <a:t>a escuchar </a:t>
            </a:r>
            <a:r>
              <a:rPr lang="es-MX" sz="2800" dirty="0"/>
              <a:t>más que a hablar, en especial si sus voces tienden a dominar o a controlar </a:t>
            </a:r>
            <a:r>
              <a:rPr lang="es-MX" sz="2800" dirty="0" smtClean="0"/>
              <a:t>a los </a:t>
            </a:r>
            <a:r>
              <a:rPr lang="es-MX" sz="2800" dirty="0"/>
              <a:t>demás; pero los maestros nunca deben decir a los estudiantes que sus historias </a:t>
            </a:r>
            <a:r>
              <a:rPr lang="es-MX" sz="2800" dirty="0" smtClean="0"/>
              <a:t>no cuentan</a:t>
            </a:r>
            <a:r>
              <a:rPr lang="es-MX" sz="2800" dirty="0"/>
              <a:t>. </a:t>
            </a:r>
            <a:endParaRPr lang="es-MX" sz="2800" dirty="0" smtClean="0"/>
          </a:p>
          <a:p>
            <a:pPr algn="just">
              <a:buNone/>
            </a:pP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505360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08476"/>
          </a:xfrm>
        </p:spPr>
        <p:txBody>
          <a:bodyPr/>
          <a:lstStyle/>
          <a:p>
            <a:r>
              <a:rPr lang="es-MX" dirty="0"/>
              <a:t>LA PRIMACÍA DE LA VOZ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352282"/>
            <a:ext cx="8915400" cy="4558940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Hay un ominoso silencio en la confusión de esquemas de respuesta, pedagogías </a:t>
            </a:r>
            <a:r>
              <a:rPr lang="es-MX" sz="2800" dirty="0" smtClean="0"/>
              <a:t>administrativas y </a:t>
            </a:r>
            <a:r>
              <a:rPr lang="es-MX" sz="2800" dirty="0"/>
              <a:t>currículos racionalizados que inundan las escuelas; un silencio respecto a cómo los maestros </a:t>
            </a:r>
            <a:r>
              <a:rPr lang="es-MX" sz="2800" dirty="0" smtClean="0"/>
              <a:t>y los </a:t>
            </a:r>
            <a:r>
              <a:rPr lang="es-MX" sz="2800" dirty="0"/>
              <a:t>estudiantes producen y reconstruyen el significado en la vida diaria. En los intentos </a:t>
            </a:r>
            <a:r>
              <a:rPr lang="es-MX" sz="2800" dirty="0" smtClean="0"/>
              <a:t>por racionalizar </a:t>
            </a:r>
            <a:r>
              <a:rPr lang="es-MX" sz="2800" dirty="0"/>
              <a:t>y modernizar la pedagogía del aula, la nueva derecha está promoviendo </a:t>
            </a:r>
            <a:r>
              <a:rPr lang="es-MX" sz="2800" dirty="0" smtClean="0"/>
              <a:t>enfoques curriculares </a:t>
            </a:r>
            <a:r>
              <a:rPr lang="es-MX" sz="2800" dirty="0"/>
              <a:t>que </a:t>
            </a:r>
            <a:r>
              <a:rPr lang="es-MX" sz="2800" dirty="0" smtClean="0"/>
              <a:t>desplazan </a:t>
            </a:r>
            <a:r>
              <a:rPr lang="es-MX" sz="2800" dirty="0"/>
              <a:t>al estudiante y al maestro del centro de la acción. </a:t>
            </a:r>
          </a:p>
        </p:txBody>
      </p:sp>
    </p:spTree>
    <p:extLst>
      <p:ext uri="{BB962C8B-B14F-4D97-AF65-F5344CB8AC3E}">
        <p14:creationId xmlns:p14="http://schemas.microsoft.com/office/powerpoint/2010/main" val="1075733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643944"/>
            <a:ext cx="8915400" cy="5267278"/>
          </a:xfrm>
        </p:spPr>
        <p:txBody>
          <a:bodyPr/>
          <a:lstStyle/>
          <a:p>
            <a:pPr lvl="0" algn="just">
              <a:buClr>
                <a:srgbClr val="E78712"/>
              </a:buClr>
            </a:pP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Las categorías que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utilizan los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estudiantes para darle sentido al mundo, para comprender por qué actuar en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una forma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particular y por qué se resisten ante las prácticas dominantes,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parecen superfluas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 los campeones de los nuevos esquemas de alta tecnología.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8173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47545" y="407831"/>
            <a:ext cx="8915400" cy="3777622"/>
          </a:xfrm>
        </p:spPr>
        <p:txBody>
          <a:bodyPr>
            <a:noAutofit/>
          </a:bodyPr>
          <a:lstStyle/>
          <a:p>
            <a:pPr algn="just">
              <a:buClr>
                <a:srgbClr val="E78712"/>
              </a:buClr>
            </a:pP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Quiero sostener con Henry </a:t>
            </a:r>
            <a:r>
              <a:rPr lang="es-MX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Giroux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que una pedagogía crítica y afirmante "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tiene que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ser construida con las historias que la gente cuenta, las formas en las que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los estudiantes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los maestros asignan significados y las posibilidades que subyacen en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las experiencias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que moldean sus voces. Es alrededor del concepto de voz que puede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tener lugar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una teoría de enseñanza y aprendizaje que apunte a nuevas formas de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relaciones sociales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a nuevas y desafiantes formas de confrontar la vida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diaria.</a:t>
            </a:r>
            <a:endParaRPr lang="es-MX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7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15724" y="227527"/>
            <a:ext cx="9813143" cy="3777622"/>
          </a:xfrm>
        </p:spPr>
        <p:txBody>
          <a:bodyPr>
            <a:noAutofit/>
          </a:bodyPr>
          <a:lstStyle/>
          <a:p>
            <a:pPr algn="just">
              <a:buClr>
                <a:srgbClr val="E78712"/>
              </a:buClr>
            </a:pP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La voz individual debe entenderse dentro de su especificidad cultural 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histórica. Cómo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los estudiantes, los maestros y los demás se definen a sí mismos y nombran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su experiencia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es central en la preocupación pedagógica porque ayuda a los educadores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 comprender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cómo es producido, legitimado y deslegitimado el significado en el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salón de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clase. Esto no es meramente una preocupación teórica sino una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consideración moral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política muy importante que debe proporcionar las bases para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cualquier pedagogía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crítica, en especial una que esté atenta a la dialéctica del poder y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del significado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9749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/>
              <a:t>LA PRIMACÍA DE LA EXPERIENCIA ESTUDIANTIL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67437" y="1905000"/>
            <a:ext cx="9637175" cy="4778061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La pedagogía que propongo toma los problemas y necesidades de los estudiantes como el </a:t>
            </a:r>
            <a:r>
              <a:rPr lang="es-MX" sz="2800" dirty="0" smtClean="0"/>
              <a:t>punto de partida. </a:t>
            </a:r>
            <a:r>
              <a:rPr lang="es-MX" sz="2800" dirty="0"/>
              <a:t>Por un lado, una pedagogía basada en la experiencia del </a:t>
            </a:r>
            <a:r>
              <a:rPr lang="es-MX" sz="2800" dirty="0" smtClean="0"/>
              <a:t>estudiante que </a:t>
            </a:r>
            <a:r>
              <a:rPr lang="es-MX" sz="2800" dirty="0"/>
              <a:t>invita a </a:t>
            </a:r>
            <a:r>
              <a:rPr lang="es-MX" sz="2800" dirty="0" smtClean="0"/>
              <a:t>analizar las </a:t>
            </a:r>
            <a:r>
              <a:rPr lang="es-MX" sz="2800" dirty="0"/>
              <a:t>formas dominantes de conocimiento que componen las experiencias del estudiante; por </a:t>
            </a:r>
            <a:r>
              <a:rPr lang="es-MX" sz="2800" dirty="0" smtClean="0"/>
              <a:t>otro lado</a:t>
            </a:r>
            <a:r>
              <a:rPr lang="es-MX" sz="2800" dirty="0"/>
              <a:t>, intenta proporcionar a los estudiantes los medios para examinar sus propias </a:t>
            </a:r>
            <a:r>
              <a:rPr lang="es-MX" sz="2800" dirty="0" smtClean="0"/>
              <a:t>experiencias particulares </a:t>
            </a:r>
            <a:r>
              <a:rPr lang="es-MX" sz="2800" dirty="0"/>
              <a:t>y formas de conocimiento subyugadas. </a:t>
            </a:r>
          </a:p>
        </p:txBody>
      </p:sp>
    </p:spTree>
    <p:extLst>
      <p:ext uri="{BB962C8B-B14F-4D97-AF65-F5344CB8AC3E}">
        <p14:creationId xmlns:p14="http://schemas.microsoft.com/office/powerpoint/2010/main" val="168162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92998" y="601014"/>
            <a:ext cx="8915400" cy="3777622"/>
          </a:xfrm>
        </p:spPr>
        <p:txBody>
          <a:bodyPr/>
          <a:lstStyle/>
          <a:p>
            <a:pPr algn="just">
              <a:buClr>
                <a:srgbClr val="E78712"/>
              </a:buClr>
            </a:pP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 muchos casos, las escuelas no permiten a los estudiantes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provenientes de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grupos en desventaja y subordinados afirmar sus voces individuales y colectivas,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y aún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los maestros rara vez comprenden cómo ocurre esto.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3259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3042" y="188890"/>
            <a:ext cx="10264462" cy="5335610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Una voz estudiantil no es tanto un reflejo del mundo como su fuerza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constitutiva que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media y da forma a la realidad dentro de las prácticas históricamente construidas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y las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relaciones de poder. Cada voz individual está conformada por la historia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cultural particular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la experiencia anterior de su propietario. La voz, entonces, sugiere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los medios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que los estudiantes tienen a su disposición para hacerse "oír" y definirse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como participantes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activos en el mundo. Exhibir una voz individual significa, citando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 </a:t>
            </a:r>
            <a:r>
              <a:rPr lang="es-MX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Bakhtin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"redecir un texto en las propias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palabras“.</a:t>
            </a:r>
            <a:endParaRPr lang="es-MX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464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MÁS </a:t>
            </a:r>
            <a:r>
              <a:rPr lang="es-MX" dirty="0" smtClean="0"/>
              <a:t>ALLÁ </a:t>
            </a:r>
            <a:r>
              <a:rPr lang="es-MX" dirty="0"/>
              <a:t>DE LAS CONVERSACIONES CON EL "OTRO"</a:t>
            </a: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1881389" y="1849728"/>
            <a:ext cx="9547023" cy="43605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 desgracia, cuando escribí mi diario tenía poco acceso a los elementos teóricos que me hubieran ayudado a darle sentido a lo que estaba ocurriendo en el salón. Mi incapacidad para criticar mis propios defectos sin duda limitó las oportunidades para dar poder a mis estudiantes y eliminar el peligro de arrojar sus propias experiencias a un estatus menor que el mío propio.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5281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67436" y="382074"/>
            <a:ext cx="9994005" cy="3777622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Mis opiniones sobre mis estudiantes algunas veces tomaron la forma de una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lástima liberal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que es incompatible con el marco de referencia crítico que ahora uso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para examinar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la escuela. A lo largo de mis días en el aula, estuve adscrito sin saberlo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al soporte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pedagógico principal de muchos maestros liberales: sentía simpatía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y compasión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por mis estudiantes mientras empleaba una pedagogía adaptada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para "compensar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" las deficiencias de las víctimas jóvenes de la sociedad. Dado que la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mía era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una "cultura más fuerte y superior", sentía que podía penetrar y dar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forma, significado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esperanza al misterio de los desposeídos.</a:t>
            </a:r>
          </a:p>
        </p:txBody>
      </p:sp>
    </p:spTree>
    <p:extLst>
      <p:ext uri="{BB962C8B-B14F-4D97-AF65-F5344CB8AC3E}">
        <p14:creationId xmlns:p14="http://schemas.microsoft.com/office/powerpoint/2010/main" val="2433454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49251" y="193183"/>
            <a:ext cx="10749566" cy="7070502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 pedagogía era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un populismo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sazonado con una dosis de humanismo liberal; dio como resultado que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no fuera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efectivo al educar a los miembros de la comunidad dominante de verdad. Fue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un indicador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hasta dónde yo había sucumbido al poder y a la persuasión de la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cultura dominante.</a:t>
            </a:r>
          </a:p>
          <a:p>
            <a:pPr algn="just"/>
            <a:r>
              <a:rPr lang="es-MX" sz="2800" dirty="0" smtClean="0"/>
              <a:t>Necesitamos </a:t>
            </a:r>
            <a:r>
              <a:rPr lang="es-MX" sz="2800" dirty="0"/>
              <a:t>preguntarnos qué injusticias pueden ser perpetradas en nombre de </a:t>
            </a:r>
            <a:r>
              <a:rPr lang="es-MX" sz="2800" dirty="0" smtClean="0"/>
              <a:t>la pedagogía </a:t>
            </a:r>
            <a:r>
              <a:rPr lang="es-MX" sz="2800" dirty="0"/>
              <a:t>liberal. La capacidad para articular y cambiar las relaciones de poder </a:t>
            </a:r>
            <a:r>
              <a:rPr lang="es-MX" sz="2800" dirty="0" smtClean="0"/>
              <a:t>y privilegio </a:t>
            </a:r>
            <a:r>
              <a:rPr lang="es-MX" sz="2800" dirty="0"/>
              <a:t>no fueron parte de mi repertorio pedagógico; en consecuencia, </a:t>
            </a:r>
            <a:r>
              <a:rPr lang="es-MX" sz="2800" dirty="0" smtClean="0"/>
              <a:t>tales relaciones </a:t>
            </a:r>
            <a:r>
              <a:rPr lang="es-MX" sz="2800" dirty="0"/>
              <a:t>quedaron camufladas en mi lenguaje dé ultraje moral.</a:t>
            </a:r>
            <a:endParaRPr lang="es-MX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09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58344" y="704045"/>
            <a:ext cx="10311684" cy="3777622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Mientras trataba de ayudar a que mis estudiantes alcanzaran el éxito en la </a:t>
            </a:r>
            <a:r>
              <a:rPr lang="es-MX" sz="2800" dirty="0" smtClean="0"/>
              <a:t>escuela enseñándoles </a:t>
            </a:r>
            <a:r>
              <a:rPr lang="es-MX" sz="2800" dirty="0"/>
              <a:t>habilidades sociales y educacionales relevantes, fui culpable en </a:t>
            </a:r>
            <a:r>
              <a:rPr lang="es-MX" sz="2800" dirty="0" smtClean="0"/>
              <a:t>otro nivel</a:t>
            </a:r>
            <a:r>
              <a:rPr lang="es-MX" sz="2800" dirty="0"/>
              <a:t>: fui un maestro empleado por un sistema opresivo e inequitativo. No </a:t>
            </a:r>
            <a:r>
              <a:rPr lang="es-MX" sz="2800" dirty="0" smtClean="0"/>
              <a:t>minimicé mi </a:t>
            </a:r>
            <a:r>
              <a:rPr lang="es-MX" sz="2800" dirty="0"/>
              <a:t>complicidad individual con la opresión institucional y el humanismo liberal </a:t>
            </a:r>
            <a:r>
              <a:rPr lang="es-MX" sz="2800" dirty="0" smtClean="0"/>
              <a:t>de ninguna </a:t>
            </a:r>
            <a:r>
              <a:rPr lang="es-MX" sz="2800" dirty="0"/>
              <a:t>manera me exoneró; no reconocí que mi pedagogía estaba arraigada en </a:t>
            </a:r>
            <a:r>
              <a:rPr lang="es-MX" sz="2800" dirty="0" smtClean="0"/>
              <a:t>la propia </a:t>
            </a:r>
            <a:r>
              <a:rPr lang="es-MX" sz="2800" dirty="0"/>
              <a:t>realidad que estaba intentando desafiar. La responsabilidad permanece, y </a:t>
            </a:r>
            <a:r>
              <a:rPr lang="es-MX" sz="2800" dirty="0" smtClean="0"/>
              <a:t>con ella </a:t>
            </a:r>
            <a:r>
              <a:rPr lang="es-MX" sz="2800" dirty="0"/>
              <a:t>el imperativo por hacer algo más que reducir la aspereza del mundo de </a:t>
            </a:r>
            <a:r>
              <a:rPr lang="es-MX" sz="2800" dirty="0" smtClean="0"/>
              <a:t>nuestros estudiantes</a:t>
            </a:r>
            <a:r>
              <a:rPr lang="es-MX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18591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12695" y="1283595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s-MX" sz="2800" dirty="0"/>
              <a:t>Debemos tratar de proporcionarles la capacidad para superar la opresión y transformar el mundo. Los intereses de la clase dominante estaban implícitos en las propias prácticas de enseñanza que utilicé, prácticas fácilmente disponibles para los maestros y para los maestros estudiantes que están empapados en la ideología de la dominación.</a:t>
            </a:r>
          </a:p>
        </p:txBody>
      </p:sp>
    </p:spTree>
    <p:extLst>
      <p:ext uri="{BB962C8B-B14F-4D97-AF65-F5344CB8AC3E}">
        <p14:creationId xmlns:p14="http://schemas.microsoft.com/office/powerpoint/2010/main" val="3834345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15922" y="562377"/>
            <a:ext cx="9839458" cy="6031605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Me refiero aquí a la institucionalización de la estratificación, al </a:t>
            </a:r>
            <a:r>
              <a:rPr lang="es-MX" sz="2800" dirty="0" smtClean="0"/>
              <a:t>énfasis en </a:t>
            </a:r>
            <a:r>
              <a:rPr lang="es-MX" sz="2800" dirty="0"/>
              <a:t>el individualismo, al empleo del modelo pedagógico del "déficit cultural" y a </a:t>
            </a:r>
            <a:r>
              <a:rPr lang="es-MX" sz="2800" dirty="0" smtClean="0"/>
              <a:t>la prevalencia </a:t>
            </a:r>
            <a:r>
              <a:rPr lang="es-MX" sz="2800" dirty="0"/>
              <a:t>del aprendizaje centrado en el maestro, sólo por nombrar algunos. No </a:t>
            </a:r>
            <a:r>
              <a:rPr lang="es-MX" sz="2800" dirty="0" smtClean="0"/>
              <a:t>fui capaz </a:t>
            </a:r>
            <a:r>
              <a:rPr lang="es-MX" sz="2800" dirty="0"/>
              <a:t>de ver que mis teorías liberales de educación estaban de hecho </a:t>
            </a:r>
            <a:r>
              <a:rPr lang="es-MX" sz="2800" dirty="0" smtClean="0"/>
              <a:t>cargadas ideológicamente</a:t>
            </a:r>
            <a:r>
              <a:rPr lang="es-MX" sz="2800" dirty="0"/>
              <a:t>. La fatal ironía de combatir a los opresores con sus propias </a:t>
            </a:r>
            <a:r>
              <a:rPr lang="es-MX" sz="2800" dirty="0" smtClean="0"/>
              <a:t>armas instituyó </a:t>
            </a:r>
            <a:r>
              <a:rPr lang="es-MX" sz="2800" dirty="0"/>
              <a:t>en mi caso una crisis de legitimación y responsabilidad con respecto a </a:t>
            </a:r>
            <a:r>
              <a:rPr lang="es-MX" sz="2800" dirty="0" smtClean="0"/>
              <a:t>mi propia </a:t>
            </a:r>
            <a:r>
              <a:rPr lang="es-MX" sz="2800" dirty="0"/>
              <a:t>enseñanza.</a:t>
            </a:r>
          </a:p>
        </p:txBody>
      </p:sp>
    </p:spTree>
    <p:extLst>
      <p:ext uri="{BB962C8B-B14F-4D97-AF65-F5344CB8AC3E}">
        <p14:creationId xmlns:p14="http://schemas.microsoft.com/office/powerpoint/2010/main" val="124442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19511" y="188890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Si pudiera hacerlo todo otra vez, formularía mi programa alrededor de la </a:t>
            </a:r>
            <a:r>
              <a:rPr lang="es-MX" sz="2800" dirty="0" smtClean="0"/>
              <a:t>celebración, la </a:t>
            </a:r>
            <a:r>
              <a:rPr lang="es-MX" sz="2800" dirty="0"/>
              <a:t>validación y el cuestionamiento crítico de las formas simbólicas </a:t>
            </a:r>
            <a:r>
              <a:rPr lang="es-MX" sz="2800" dirty="0" smtClean="0"/>
              <a:t>y expresivas </a:t>
            </a:r>
            <a:r>
              <a:rPr lang="es-MX" sz="2800" dirty="0"/>
              <a:t>que se alojan dentro de las prácticas culturales específicas del </a:t>
            </a:r>
            <a:r>
              <a:rPr lang="es-MX" sz="2800" dirty="0" smtClean="0"/>
              <a:t>medio callejero </a:t>
            </a:r>
            <a:r>
              <a:rPr lang="es-MX" sz="2800" dirty="0"/>
              <a:t>de los estudiantes. Continuaría los intentos concertados por comprender </a:t>
            </a:r>
            <a:r>
              <a:rPr lang="es-MX" sz="2800" dirty="0" smtClean="0"/>
              <a:t>y apreciar </a:t>
            </a:r>
            <a:r>
              <a:rPr lang="es-MX" sz="2800" dirty="0"/>
              <a:t>los significados de la oposición de los estudiantes a la cultura </a:t>
            </a:r>
            <a:r>
              <a:rPr lang="es-MX" sz="2800" dirty="0" smtClean="0"/>
              <a:t>dominante. Haría </a:t>
            </a:r>
            <a:r>
              <a:rPr lang="es-MX" sz="2800" dirty="0"/>
              <a:t>un esfuerzo consciente para acercar a los estudiantes a los </a:t>
            </a:r>
            <a:r>
              <a:rPr lang="es-MX" sz="2800" dirty="0" smtClean="0"/>
              <a:t>conceptos </a:t>
            </a:r>
            <a:r>
              <a:rPr lang="es-MX" sz="2800" dirty="0"/>
              <a:t>clave del análisis marxista que los ayudaran a su desarrollo </a:t>
            </a:r>
            <a:r>
              <a:rPr lang="es-MX" sz="2800" dirty="0" smtClean="0"/>
              <a:t>intelectual.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2129878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22738" y="1146220"/>
            <a:ext cx="9881874" cy="4765002"/>
          </a:xfrm>
        </p:spPr>
        <p:txBody>
          <a:bodyPr>
            <a:normAutofit/>
          </a:bodyPr>
          <a:lstStyle/>
          <a:p>
            <a:pPr lvl="0" algn="just">
              <a:buClr>
                <a:srgbClr val="E78712"/>
              </a:buClr>
            </a:pP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Utilizaría métodos </a:t>
            </a:r>
            <a:r>
              <a:rPr lang="es-MX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freireanos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empleando círculos culturales y comenzaría con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temas generados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 las experiencias de vida de los estudiantes. Además, intentaría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hacer alianzas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activas con las organizaciones civiles y con los movimientos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obreros, feministas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pacifistas, especialmente con el movimiento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antiglobalización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4796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043189"/>
            <a:ext cx="8915400" cy="5370490"/>
          </a:xfrm>
        </p:spPr>
        <p:txBody>
          <a:bodyPr>
            <a:normAutofit/>
          </a:bodyPr>
          <a:lstStyle/>
          <a:p>
            <a:pPr algn="just"/>
            <a:r>
              <a:rPr lang="es-MX" sz="2800" dirty="0"/>
              <a:t>Debemos ayudar a los estudiantes a analizar sus propias experiencias así como a iluminar los procesos por medio de los cuales </a:t>
            </a:r>
            <a:r>
              <a:rPr lang="es-MX" sz="2800" dirty="0" smtClean="0"/>
              <a:t>esas experiencias </a:t>
            </a:r>
            <a:r>
              <a:rPr lang="es-MX" sz="2800" dirty="0"/>
              <a:t>fueron producidas, legitimadas o negadas.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871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28603" y="227525"/>
            <a:ext cx="8915400" cy="6070243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Philip </a:t>
            </a:r>
            <a:r>
              <a:rPr lang="es-MX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Corrigan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ha desarrollado una acción y un análisis de tres partes que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me apropio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aquí para sugerir un enfoque a la pedagogía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crítica.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Primero alentar 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los estudiantes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 desarrollar un negativismo pedagógico, a dudar de todo y a tratar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 </a:t>
            </a:r>
            <a:r>
              <a:rPr lang="es-MX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identif</a:t>
            </a:r>
            <a:r>
              <a:rPr lang="es-MX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operan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sobre sus propias vidas sociales. Segundo, ayudar a los estudiantes a hacer un juicio acerca </a:t>
            </a:r>
            <a:r>
              <a:rPr lang="es-MX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icar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aquellas formas de poder y control que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estas formas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 poder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control. ¿Qué es lo que puede usarse para promover la toma de poder, y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qué debe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ser descartado? Finalmente, ayudar a los estudiantes a afirmar sus juicios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4420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54559" y="283335"/>
            <a:ext cx="9903852" cy="6574665"/>
          </a:xfrm>
        </p:spPr>
        <p:txBody>
          <a:bodyPr>
            <a:noAutofit/>
          </a:bodyPr>
          <a:lstStyle/>
          <a:p>
            <a:pPr lvl="0"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Regresar a la historia para ayudarlos a encontrar un lenguaje que registre o nombre las formas dominantes de poder y control que niegan el conocimiento de los grupos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sojuzgados. Para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realizar estos pasos, sugiero un enfoque al salón de clase de un tipo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especial que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Michelle Fine llama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“nombrar”.</a:t>
            </a:r>
          </a:p>
          <a:p>
            <a:pPr lvl="0" algn="just"/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El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nombrar es simplemente identificar y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definir aquellas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relaciones sociales y económicas que más claramente afectan las vidas de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los estudiantes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en particular la distribución desigual del poder y los recursos. </a:t>
            </a:r>
          </a:p>
        </p:txBody>
      </p:sp>
    </p:spTree>
    <p:extLst>
      <p:ext uri="{BB962C8B-B14F-4D97-AF65-F5344CB8AC3E}">
        <p14:creationId xmlns:p14="http://schemas.microsoft.com/office/powerpoint/2010/main" val="7821123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12890" y="360608"/>
            <a:ext cx="10238704" cy="5550614"/>
          </a:xfrm>
        </p:spPr>
        <p:txBody>
          <a:bodyPr>
            <a:normAutofit/>
          </a:bodyPr>
          <a:lstStyle/>
          <a:p>
            <a:pPr lvl="0" algn="just">
              <a:buClr>
                <a:srgbClr val="E78712"/>
              </a:buClr>
            </a:pP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Durante mis días de enseñanza, nombrar esas desigualdades sociales que contribuyen a las insidiosas divisiones sociales de clase, raza, étnicas y de género en la sociedad pudo haber proporcionado un paso inicial para permitir a los estudiantes analizar sus propias situaciones. Los macro objetivos de mi salón de clase que vinculaban el conocimiento a los arreglos sociales pudieron haber proporcionado conocimiento útil y directo para la vida diaria de los estudiantes.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65891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96980" y="228601"/>
            <a:ext cx="9907632" cy="4038600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Tales objetivos habrían alentado 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los estudiantes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 trabajar sobre sus propias historias culturales y sobre las experiencias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 sus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barrios y para discutir cómo veían y experimentaban la opresión y la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injusticia social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endParaRPr lang="es-MX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/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Por desgracia, en la mayor parte de las escuelas el acto de nombrar, de identificar y definir los hechos opresivos sociales y culturales de la vida es juzgado "una conversación peligrosa". Va en contra de las creencias políticamente asentadas acerca de la igualdad y la </a:t>
            </a:r>
            <a:r>
              <a:rPr lang="es-MX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meritocracia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que domina la escuela pública. No nombrar, sin embargo, constituye un rechazo activo a crear ciudadanos reflexivos; es simplemente un medio de silenciar a los estudiantes.</a:t>
            </a:r>
          </a:p>
          <a:p>
            <a:pPr algn="just"/>
            <a:endParaRPr lang="es-MX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0007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45465" y="304799"/>
            <a:ext cx="10328856" cy="5606603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Michelle Fine sostiene que no nombrar conduce a resultados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excepcionalmente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dañinos,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 particular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para los estudiantes minoritarios y para los de bajos ingresos. "No nombrar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es enajenar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sistemáticamente, cortar desde el hogar, desde la herencia y desde la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experiencia vivida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por último destruir a estos estudiantes desde su proceso educacional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."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Fine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continúa explicando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cómo una política administrativa de no nombrar puede, por ejemplo,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restringir información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 los desertores potenciales relativa a las severas consecuencias económicas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y sociales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la deserción de la secundaria.</a:t>
            </a:r>
          </a:p>
        </p:txBody>
      </p:sp>
    </p:spTree>
    <p:extLst>
      <p:ext uri="{BB962C8B-B14F-4D97-AF65-F5344CB8AC3E}">
        <p14:creationId xmlns:p14="http://schemas.microsoft.com/office/powerpoint/2010/main" val="312080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77285" y="485105"/>
            <a:ext cx="9942490" cy="3777622"/>
          </a:xfrm>
        </p:spPr>
        <p:txBody>
          <a:bodyPr>
            <a:norm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Cuando los estudiantes son despedidos de la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escuela en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el estado de Nueva York, las condiciones cruciales no son nombradas, por consiguiente,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 les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niega a los estudiantes lo que equivale al consentimiento informado.</a:t>
            </a:r>
          </a:p>
        </p:txBody>
      </p:sp>
    </p:spTree>
    <p:extLst>
      <p:ext uri="{BB962C8B-B14F-4D97-AF65-F5344CB8AC3E}">
        <p14:creationId xmlns:p14="http://schemas.microsoft.com/office/powerpoint/2010/main" val="22583939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67437" y="330558"/>
            <a:ext cx="9353840" cy="6186152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 enseñanza habría sido más efectiva si hubiera sido capaz de abordar en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un análisis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crítico aquellos aspectos de la vida diaria que consonaban y afirmaban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los sueños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deseos e historias de los estudiantes. Sugiero, con Henry </a:t>
            </a:r>
            <a:r>
              <a:rPr lang="es-MX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Giroux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y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Paulo Freiré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que debemos tomar las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experiencias y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las voces de los estudiantes mismos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como punto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partida. Debemos confirmar y legitimar los conocimientos y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experiencias mediante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las cuales los estudiantes dan significado a su vida diaria. Tales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experiencias, no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obstante, no deben ser aprobadas sin reservas.</a:t>
            </a:r>
          </a:p>
        </p:txBody>
      </p:sp>
    </p:spTree>
    <p:extLst>
      <p:ext uri="{BB962C8B-B14F-4D97-AF65-F5344CB8AC3E}">
        <p14:creationId xmlns:p14="http://schemas.microsoft.com/office/powerpoint/2010/main" val="28349434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68192" y="188889"/>
            <a:ext cx="10328856" cy="6946005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Debemos estar atentos a su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naturaleza contradictoria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establecer espacios donde estas experiencias puedan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ser cuestionadas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analizadas tanto en su fortaleza como en su debilidad. </a:t>
            </a:r>
            <a:endParaRPr lang="es-MX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/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La forma de </a:t>
            </a:r>
            <a:r>
              <a:rPr lang="es-MX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Duke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de resistir el "discurso autoritario" de la escuela incluía una conducta racista y sexista que necesitaba ser nombrada, comprendida y finalmente transformada por medio del proceso de comprender que Freiré llama concientización.</a:t>
            </a:r>
          </a:p>
          <a:p>
            <a:pPr algn="just"/>
            <a:endParaRPr lang="es-MX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9226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64405" y="382073"/>
            <a:ext cx="9594761" cy="5567965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Aunque el enfoque de Freiré da poder a los estudiantes mediante el lenguaje,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el lenguaje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no es una herramienta para expresar un yo ya hecho. Más bien, como </a:t>
            </a:r>
            <a:r>
              <a:rPr lang="es-MX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Giroux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señala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el lenguaje es uno de los medios por los cuales damos forma y consolidamos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el desarrollo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un yo más crítico. El enfoque de Freiré del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aprendizaje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está basado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 un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diálogo genuino entre estudiantes y maestros, que trabajan como interlocutores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 una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búsqueda unificada de "conciencia crítica" que conduce a la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transformación humana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más que a la acomodación pasiva al mundo.</a:t>
            </a:r>
          </a:p>
        </p:txBody>
      </p:sp>
    </p:spTree>
    <p:extLst>
      <p:ext uri="{BB962C8B-B14F-4D97-AF65-F5344CB8AC3E}">
        <p14:creationId xmlns:p14="http://schemas.microsoft.com/office/powerpoint/2010/main" val="2243101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58343" y="283335"/>
            <a:ext cx="9856116" cy="6291330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Este enfoque de interlocución mutua está directamente opuesto a la mayor parte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 los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aprendizajes en la corriente dominante, que Freiré llama "educación bancaria".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 el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enfoque bancario el maestro deposita información dentro de un "cliente vacío" (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el estudiante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) quien "recibe, memoriza y repite". Los estudiantes son objetos pasivos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del conocimiento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del maestro. El enfoque de "solución de problemas" de Freiré torna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 los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estudiantes en sujetos activos y críticos que trabajan en colaboración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para construir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histórica y políticamente análisis a las prácticas sociales existentes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para transformarlas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500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27849" y="309093"/>
            <a:ext cx="8915400" cy="5924282"/>
          </a:xfrm>
        </p:spPr>
        <p:txBody>
          <a:bodyPr>
            <a:noAutofit/>
          </a:bodyPr>
          <a:lstStyle/>
          <a:p>
            <a:pPr algn="just">
              <a:buClr>
                <a:srgbClr val="E78712"/>
              </a:buClr>
            </a:pP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Cualquier </a:t>
            </a:r>
            <a:r>
              <a:rPr lang="es-MX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curriculum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MX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emancipatorio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debe subrayar la experiencia estudiantil, que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está íntimamente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relacionada con la formación de la identidad. Los educadores críticos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necesitan aprender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cómo comprender, afirmar y analizar esa experiencia. Esto significa no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sólo comprender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las formas culturales y sociales mediante las cuales los estudiantes aprenden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 definirse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 sí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mismos,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sino también comprender cómo usar esa experiencia de los estudiantes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 formas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que ni la acepten sin razones ni la deslegitimen.</a:t>
            </a:r>
          </a:p>
        </p:txBody>
      </p:sp>
    </p:spTree>
    <p:extLst>
      <p:ext uri="{BB962C8B-B14F-4D97-AF65-F5344CB8AC3E}">
        <p14:creationId xmlns:p14="http://schemas.microsoft.com/office/powerpoint/2010/main" val="1479186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10615" y="704045"/>
            <a:ext cx="10556383" cy="5748270"/>
          </a:xfrm>
        </p:spPr>
        <p:txBody>
          <a:bodyPr>
            <a:noAutofit/>
          </a:bodyPr>
          <a:lstStyle/>
          <a:p>
            <a:pPr algn="just"/>
            <a:r>
              <a:rPr lang="es-MX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Giroux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añade que la pedagogía crítica debe desarrollarse a partir de una política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 la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diferencia y un sentido de comunidad no simplemente arraigado en una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celebración de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la pluralidad. En otras palabras, la tolerancia de las diferencias no es suficiente.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Los estudiantes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pese a sus diferencias, deben unirse en una lucha común para superar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las condiciones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que perpetúan su propio sufrimiento y el sufrimiento de los otros.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La pedagogía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crítica debe ser emprendida dentro de un lenguaje de vida pública,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comunidad </a:t>
            </a:r>
            <a:r>
              <a:rPr lang="es-MX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emancipatoria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compromiso individual y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social.</a:t>
            </a:r>
            <a:endParaRPr lang="es-MX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5109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10614" y="704046"/>
            <a:ext cx="9933390" cy="3777622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 otras palabras, este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enfoque crítico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la enseñanza está basado en la imaginación social arraigada en la historia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y se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propone una resurrección de la "memoria peligrosa" de los "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conocimientos sojuzgados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" de los grupos oprimidos tales como las mujeres y las minorías. La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tarea de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tal imaginación es construir un mundo en el que las relaciones de poder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sean contestadas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activamente y el sufrimiento sea por fin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superado. </a:t>
            </a:r>
            <a:endParaRPr lang="es-MX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460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84855" y="721217"/>
            <a:ext cx="10225827" cy="5834130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Para hacer esto, los maestros deben descubrir los intereses ideológicos ocultos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que subyacen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 sus propias prácticas pedagógicas y su habilidad para enseñar y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aprender con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otros. Los maestros y los estudiantes deben comprometerse unos con otros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como agentes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culturas diferentes y similares. Para </a:t>
            </a:r>
            <a:r>
              <a:rPr lang="es-MX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Giroux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esto consiste en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estar críticamente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atento no sólo a la relación del maestro con el aparato de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poder establecido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sino también con los temores, resistencia y escepticismo que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los estudiantes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los grupos subordinados traen con ellos al salón de clase.</a:t>
            </a:r>
          </a:p>
        </p:txBody>
      </p:sp>
    </p:spTree>
    <p:extLst>
      <p:ext uri="{BB962C8B-B14F-4D97-AF65-F5344CB8AC3E}">
        <p14:creationId xmlns:p14="http://schemas.microsoft.com/office/powerpoint/2010/main" val="27627188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1977" y="742682"/>
            <a:ext cx="9868995" cy="5297510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La pedagogía crítica sugerida aquí es una en la que a los estudiantes se les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pide constantemente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que examinen los distintos códigos -es decir, las creencias, los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valores y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los supuestos que emplean para darle sentido a su mundo. También son alentados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 examinar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cómo "codifican" los hechos mismos, no sólo en el salón de clase sino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fuera de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la escuela también.</a:t>
            </a:r>
          </a:p>
        </p:txBody>
      </p:sp>
    </p:spTree>
    <p:extLst>
      <p:ext uri="{BB962C8B-B14F-4D97-AF65-F5344CB8AC3E}">
        <p14:creationId xmlns:p14="http://schemas.microsoft.com/office/powerpoint/2010/main" val="2107407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86181" y="425003"/>
            <a:ext cx="8915400" cy="6168980"/>
          </a:xfrm>
        </p:spPr>
        <p:txBody>
          <a:bodyPr>
            <a:noAutofit/>
          </a:bodyPr>
          <a:lstStyle/>
          <a:p>
            <a:pPr algn="just">
              <a:buClr>
                <a:srgbClr val="E78712"/>
              </a:buClr>
            </a:pP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Como </a:t>
            </a:r>
            <a:r>
              <a:rPr lang="es-MX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Giroux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ha señalado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repetidas veces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el conocimiento debe ser significativo para los estudiantes antes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 que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pueda ser crítico. El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conocimiento escolar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nunca habla por sí mismo,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es constantemente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filtrado por las experiencias ideológicas y culturales que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los estudiantes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traen al salón de clase. Ignorar las dimensiones ideológicas de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la experiencia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estudiantil es negar los conocimientos, experiencias y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antecedentes previos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 partir de los cuales aprenden, hablan e imaginan los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estudiantes.</a:t>
            </a:r>
            <a:endParaRPr lang="es-MX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755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92243" y="536620"/>
            <a:ext cx="8915400" cy="5323268"/>
          </a:xfrm>
        </p:spPr>
        <p:txBody>
          <a:bodyPr>
            <a:noAutofit/>
          </a:bodyPr>
          <a:lstStyle/>
          <a:p>
            <a:pPr algn="just">
              <a:buClr>
                <a:srgbClr val="E78712"/>
              </a:buClr>
            </a:pP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Los estudiantes no pueden aprender "con provecho" a menos que los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maestros desarrollen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una comprensión de las diferentes formas en las que sus percepciones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 identidades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son constituidas.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Los maestros necesitan comprender cómo las experiencias producidas en los diferentes dominios de la vida diaria producen a su vez las distintas voces que los estudiantes emplean para dar significado a sus mundos y, por consiguiente, a su existencia en la sociedad. </a:t>
            </a:r>
            <a:endParaRPr lang="es-MX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550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99060" y="704045"/>
            <a:ext cx="8915400" cy="3777622"/>
          </a:xfrm>
        </p:spPr>
        <p:txBody>
          <a:bodyPr/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Por supuesto, no todas las experiencias de los estudiantes deberían ser afirmadas, puesto que algunas de ellas vienen sin duda de una categorización no crítica y una construcción social del mundo (de los estereotipos racistas y sexistas, por ejemplo)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4554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21787" y="472224"/>
            <a:ext cx="8915400" cy="5838423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Los maestros deben entender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que la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experiencia de los estudiantes se forma de múltiples discursos y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subjetividades, algunos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los cuales deben ser cuestionados más críticamente que otros. Es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crucial, por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tanto, que los educadores se dirijan a cuestionar cómo es experimentado,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meditado y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producido por los estudiantes el mundo social. Fracasar aquí no sólo evitará que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los maestros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penetren los impulsos, emociones e intereses que dan a los estudiantes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su propia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única voz, sino también hará difícil el aprendizaje mismo.</a:t>
            </a:r>
          </a:p>
        </p:txBody>
      </p:sp>
    </p:spTree>
    <p:extLst>
      <p:ext uri="{BB962C8B-B14F-4D97-AF65-F5344CB8AC3E}">
        <p14:creationId xmlns:p14="http://schemas.microsoft.com/office/powerpoint/2010/main" val="873896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631065"/>
            <a:ext cx="8915400" cy="5280157"/>
          </a:xfrm>
        </p:spPr>
        <p:txBody>
          <a:bodyPr>
            <a:normAutofit/>
          </a:bodyPr>
          <a:lstStyle/>
          <a:p>
            <a:pPr algn="just"/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Por desgracia, la mayor parte de las aproximaciones a la enseñanza y al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aprendizaje tratan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al conocimiento como producto aislado del significado y niega abyectamente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el conocimiento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las formas sociales con las que los estudiantes dan relevancia a </a:t>
            </a:r>
            <a:r>
              <a:rPr lang="es-MX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sus vidas </a:t>
            </a:r>
            <a:r>
              <a:rPr lang="es-MX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 experiencias.</a:t>
            </a:r>
          </a:p>
        </p:txBody>
      </p:sp>
    </p:spTree>
    <p:extLst>
      <p:ext uri="{BB962C8B-B14F-4D97-AF65-F5344CB8AC3E}">
        <p14:creationId xmlns:p14="http://schemas.microsoft.com/office/powerpoint/2010/main" val="84294284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154</TotalTime>
  <Words>3271</Words>
  <Application>Microsoft Office PowerPoint</Application>
  <PresentationFormat>Personalizado</PresentationFormat>
  <Paragraphs>52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44" baseType="lpstr">
      <vt:lpstr>Espiral</vt:lpstr>
      <vt:lpstr> LECTURE TEACHING ABOUT LIFE IN SCHOOLS “ENSEÑANDO ACERCA DE LA VIDA EN LAS ESCUELAS”</vt:lpstr>
      <vt:lpstr>LA PRIMACÍA DE LA EXPERIENCIA ESTUDIANTIL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PRIMACÍA DE LA VOZ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MÁS ALLÁ DE LAS CONVERSACIONES CON EL "OTRO"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VIDA EN LAS ESCUELAS</dc:title>
  <dc:creator>NAYELLI</dc:creator>
  <cp:lastModifiedBy>miriam</cp:lastModifiedBy>
  <cp:revision>18</cp:revision>
  <dcterms:created xsi:type="dcterms:W3CDTF">2013-11-21T05:44:18Z</dcterms:created>
  <dcterms:modified xsi:type="dcterms:W3CDTF">2013-12-03T21:00:25Z</dcterms:modified>
</cp:coreProperties>
</file>